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3" r:id="rId7"/>
    <p:sldId id="266" r:id="rId8"/>
    <p:sldId id="264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476" autoAdjust="0"/>
  </p:normalViewPr>
  <p:slideViewPr>
    <p:cSldViewPr>
      <p:cViewPr varScale="1">
        <p:scale>
          <a:sx n="85" d="100"/>
          <a:sy n="8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491F-7BC8-47EB-AFC0-BA2A5E45BBD2}" type="datetimeFigureOut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E2EB-D8C2-4CE2-9D0D-5942809E5D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491F-7BC8-47EB-AFC0-BA2A5E45BBD2}" type="datetimeFigureOut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E2EB-D8C2-4CE2-9D0D-5942809E5D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491F-7BC8-47EB-AFC0-BA2A5E45BBD2}" type="datetimeFigureOut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E2EB-D8C2-4CE2-9D0D-5942809E5D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491F-7BC8-47EB-AFC0-BA2A5E45BBD2}" type="datetimeFigureOut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E2EB-D8C2-4CE2-9D0D-5942809E5D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491F-7BC8-47EB-AFC0-BA2A5E45BBD2}" type="datetimeFigureOut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E2EB-D8C2-4CE2-9D0D-5942809E5D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491F-7BC8-47EB-AFC0-BA2A5E45BBD2}" type="datetimeFigureOut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E2EB-D8C2-4CE2-9D0D-5942809E5D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491F-7BC8-47EB-AFC0-BA2A5E45BBD2}" type="datetimeFigureOut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E2EB-D8C2-4CE2-9D0D-5942809E5D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491F-7BC8-47EB-AFC0-BA2A5E45BBD2}" type="datetimeFigureOut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E2EB-D8C2-4CE2-9D0D-5942809E5D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491F-7BC8-47EB-AFC0-BA2A5E45BBD2}" type="datetimeFigureOut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E2EB-D8C2-4CE2-9D0D-5942809E5D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491F-7BC8-47EB-AFC0-BA2A5E45BBD2}" type="datetimeFigureOut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E2EB-D8C2-4CE2-9D0D-5942809E5D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491F-7BC8-47EB-AFC0-BA2A5E45BBD2}" type="datetimeFigureOut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E2EB-D8C2-4CE2-9D0D-5942809E5D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4491F-7BC8-47EB-AFC0-BA2A5E45BBD2}" type="datetimeFigureOut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1E2EB-D8C2-4CE2-9D0D-5942809E5D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20013;&#22830;&#22269;&#23478;&#26426;&#20851;&#21150;&#20844;&#29992;&#21697;&#23450;&#28857;&#37319;&#36141;&#20013;&#26631;&#20379;&#24212;&#21830;&#21517;&#21333;2017.XLS" TargetMode="External"/><Relationship Id="rId2" Type="http://schemas.openxmlformats.org/officeDocument/2006/relationships/hyperlink" Target="&#21150;&#20844;&#29992;&#21697;&#19987;&#29992;&#26448;&#26009;&#25253;&#38144;&#30340;&#35268;&#23450;&#20197;&#21450;&#20302;&#20540;&#26131;&#32791;&#21697;&#31649;&#29702;&#26242;&#34892;&#21150;&#27861;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20013;&#22830;&#22269;&#23478;&#26426;&#20851;&#25171;&#21360;&#29992;&#36890;&#29992;&#32791;&#26448;&#23450;&#28857;&#20379;&#24212;&#21830;&#21517;&#21333;2017.xls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1124744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zh-CN" sz="3600" b="1" dirty="0"/>
              <a:t>办公用品、专用</a:t>
            </a:r>
            <a:r>
              <a:rPr lang="zh-CN" altLang="zh-CN" sz="3600" b="1" dirty="0" smtClean="0"/>
              <a:t>材料</a:t>
            </a:r>
            <a:r>
              <a:rPr lang="zh-CN" altLang="en-US" sz="3600" b="1" dirty="0" smtClean="0"/>
              <a:t>等低值易耗品</a:t>
            </a:r>
            <a:r>
              <a:rPr lang="en-US" altLang="zh-CN" sz="3600" b="1" dirty="0" smtClean="0"/>
              <a:t/>
            </a:r>
            <a:br>
              <a:rPr lang="en-US" altLang="zh-CN" sz="3600" b="1" dirty="0" smtClean="0"/>
            </a:br>
            <a:r>
              <a:rPr lang="zh-CN" altLang="en-US" sz="3600" b="1" dirty="0" smtClean="0"/>
              <a:t>报销说明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zh-CN" altLang="en-US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心理学部财务</a:t>
            </a:r>
            <a:endParaRPr lang="en-US" altLang="zh-CN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algn="r"/>
            <a:r>
              <a:rPr lang="en-US" altLang="zh-CN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2017.9.4</a:t>
            </a:r>
            <a:endParaRPr lang="zh-CN" altLang="en-US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/>
              <a:t>相关通知文件及供应商名单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hlinkClick r:id="rId2" action="ppaction://hlinkfile"/>
              </a:rPr>
              <a:t>北京师范大学低值易耗品管理暂行</a:t>
            </a:r>
            <a:r>
              <a:rPr lang="zh-CN" altLang="zh-CN" sz="2800" dirty="0" smtClean="0">
                <a:hlinkClick r:id="rId2" action="ppaction://hlinkfile"/>
              </a:rPr>
              <a:t>办法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hlinkClick r:id="rId2" action="ppaction://hlinkfile"/>
              </a:rPr>
              <a:t>关于进一步明确办公用品、专用材料等低值易耗品报销规定的通知</a:t>
            </a:r>
            <a:endParaRPr lang="zh-CN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hlinkClick r:id="rId3" action="ppaction://hlinkfile"/>
              </a:rPr>
              <a:t>中央国家机关办公用品定点采购中标供应商名单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hlinkClick r:id="rId4" action="ppaction://hlinkfile"/>
              </a:rPr>
              <a:t>中央国家机关打印用通用耗材定点供应商名单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endParaRPr lang="zh-CN" altLang="zh-CN" sz="2800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/>
              <a:t>文件解读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35000"/>
              </a:lnSpc>
            </a:pPr>
            <a:r>
              <a:rPr lang="zh-CN" altLang="en-US" sz="2800" b="1" dirty="0"/>
              <a:t>办公用品和打印用通用耗材</a:t>
            </a:r>
            <a:r>
              <a:rPr lang="zh-CN" altLang="en-US" sz="2800" dirty="0"/>
              <a:t>必须从定点采购中标供应</a:t>
            </a:r>
            <a:r>
              <a:rPr lang="zh-CN" altLang="en-US" sz="2800" dirty="0" smtClean="0"/>
              <a:t>商处购买</a:t>
            </a:r>
            <a:r>
              <a:rPr lang="zh-CN" altLang="en-US" sz="2800" b="1" dirty="0"/>
              <a:t>。</a:t>
            </a:r>
            <a:r>
              <a:rPr lang="zh-CN" altLang="en-US" sz="2800" b="1" dirty="0" smtClean="0"/>
              <a:t>（</a:t>
            </a:r>
            <a:r>
              <a:rPr lang="zh-CN" altLang="en-US" sz="2800" b="1" dirty="0"/>
              <a:t>当前供应商名单见附件</a:t>
            </a:r>
            <a:r>
              <a:rPr lang="zh-CN" altLang="en-US" sz="2800" b="1" dirty="0" smtClean="0"/>
              <a:t>）</a:t>
            </a:r>
            <a:endParaRPr lang="en-US" altLang="zh-CN" sz="2800" dirty="0" smtClean="0"/>
          </a:p>
          <a:p>
            <a:pPr>
              <a:lnSpc>
                <a:spcPct val="135000"/>
              </a:lnSpc>
            </a:pPr>
            <a:r>
              <a:rPr lang="zh-CN" altLang="en-US" sz="2800" dirty="0"/>
              <a:t>其他</a:t>
            </a:r>
            <a:r>
              <a:rPr lang="zh-CN" altLang="en-US" sz="2800" dirty="0" smtClean="0"/>
              <a:t>低值易耗品可以自选商家，但</a:t>
            </a:r>
            <a:r>
              <a:rPr lang="zh-CN" altLang="zh-CN" sz="2800" dirty="0" smtClean="0"/>
              <a:t>禁止在高档场所购买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135000"/>
              </a:lnSpc>
            </a:pPr>
            <a:r>
              <a:rPr lang="zh-CN" altLang="zh-CN" sz="2800" dirty="0" smtClean="0"/>
              <a:t>采购金额在</a:t>
            </a:r>
            <a:r>
              <a:rPr lang="en-US" altLang="zh-CN" sz="2800" dirty="0" smtClean="0"/>
              <a:t>2000</a:t>
            </a:r>
            <a:r>
              <a:rPr lang="zh-CN" altLang="zh-CN" sz="2800" dirty="0" smtClean="0"/>
              <a:t>元及以上的低值易耗品，必须签订合同（网购订单视同合同），并附上用途说明。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/>
              <a:t>文件解读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35000"/>
              </a:lnSpc>
            </a:pPr>
            <a:r>
              <a:rPr lang="zh-CN" altLang="zh-CN" sz="2600" dirty="0" smtClean="0"/>
              <a:t>低值易耗品到货后，应及时组织有关责任人和使用人验收。验收合格后，一律通过北京师范大学低值易耗品信息系统进行登记，方可报销。</a:t>
            </a:r>
            <a:endParaRPr lang="en-US" altLang="zh-CN" sz="2600" dirty="0" smtClean="0"/>
          </a:p>
          <a:p>
            <a:pPr>
              <a:lnSpc>
                <a:spcPct val="135000"/>
              </a:lnSpc>
            </a:pPr>
            <a:r>
              <a:rPr lang="zh-CN" altLang="zh-CN" sz="2600" dirty="0" smtClean="0"/>
              <a:t>在领用、发放低值易耗品过程中，应认真细致做好领用、发放的台账记录，实现低值易耗品使用全程可追溯、可核查。妥善做好低值易耗品的核销和记录工作。 </a:t>
            </a:r>
            <a:endParaRPr lang="en-US" altLang="zh-CN" sz="2600" dirty="0" smtClean="0"/>
          </a:p>
          <a:p>
            <a:pPr>
              <a:lnSpc>
                <a:spcPct val="150000"/>
              </a:lnSpc>
            </a:pP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/>
              <a:t>报销说明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36096" y="1484784"/>
            <a:ext cx="3333056" cy="4968552"/>
          </a:xfrm>
        </p:spPr>
        <p:txBody>
          <a:bodyPr>
            <a:noAutofit/>
          </a:bodyPr>
          <a:lstStyle/>
          <a:p>
            <a:pPr>
              <a:lnSpc>
                <a:spcPct val="125000"/>
              </a:lnSpc>
              <a:buNone/>
            </a:pPr>
            <a:r>
              <a:rPr lang="zh-CN" altLang="en-US" sz="2400" dirty="0" smtClean="0"/>
              <a:t>购买办公用品、打印通用耗材后，在“</a:t>
            </a:r>
            <a:r>
              <a:rPr lang="zh-CN" altLang="zh-CN" sz="2400" dirty="0" smtClean="0"/>
              <a:t>低值易耗品信息系统</a:t>
            </a:r>
            <a:r>
              <a:rPr lang="zh-CN" altLang="en-US" sz="2400" dirty="0" smtClean="0"/>
              <a:t>”</a:t>
            </a:r>
            <a:r>
              <a:rPr lang="zh-CN" altLang="zh-CN" sz="2400" dirty="0" smtClean="0"/>
              <a:t>进行登记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125000"/>
              </a:lnSpc>
              <a:buNone/>
            </a:pPr>
            <a:r>
              <a:rPr lang="zh-CN" altLang="en-US" sz="2400" dirty="0" smtClean="0"/>
              <a:t>第一次使用时请</a:t>
            </a:r>
            <a:r>
              <a:rPr lang="zh-CN" altLang="en-US" sz="2400" dirty="0"/>
              <a:t>在“全部应用” 中</a:t>
            </a:r>
            <a:r>
              <a:rPr lang="zh-CN" altLang="en-US" sz="2400" dirty="0" smtClean="0"/>
              <a:t>找到“</a:t>
            </a:r>
            <a:r>
              <a:rPr lang="zh-CN" altLang="zh-CN" sz="2400" dirty="0" smtClean="0"/>
              <a:t>低值易耗品</a:t>
            </a:r>
            <a:r>
              <a:rPr lang="zh-CN" altLang="en-US" sz="2400" dirty="0" smtClean="0"/>
              <a:t>申报</a:t>
            </a:r>
            <a:r>
              <a:rPr lang="zh-CN" altLang="zh-CN" sz="2400" dirty="0" smtClean="0"/>
              <a:t>系统</a:t>
            </a:r>
            <a:r>
              <a:rPr lang="zh-CN" altLang="en-US" sz="2400" dirty="0" smtClean="0"/>
              <a:t>”，添加到常用应用。</a:t>
            </a:r>
            <a:endParaRPr lang="zh-CN" altLang="en-US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4968552" cy="3761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/>
              <a:t>报销说明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Autofit/>
          </a:bodyPr>
          <a:lstStyle/>
          <a:p>
            <a:pPr>
              <a:lnSpc>
                <a:spcPct val="125000"/>
              </a:lnSpc>
              <a:buNone/>
            </a:pPr>
            <a:r>
              <a:rPr lang="zh-CN" altLang="en-US" sz="2400" dirty="0" smtClean="0"/>
              <a:t>“</a:t>
            </a:r>
            <a:r>
              <a:rPr lang="zh-CN" altLang="zh-CN" sz="2400" dirty="0" smtClean="0"/>
              <a:t>低值易耗品信息系统</a:t>
            </a:r>
            <a:r>
              <a:rPr lang="zh-CN" altLang="en-US" sz="2400" dirty="0" smtClean="0"/>
              <a:t>”填写完毕后，提交并打印。打印后文件与其他报销凭证一起送交财务。</a:t>
            </a:r>
            <a:endParaRPr lang="zh-CN" altLang="en-US" sz="24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564904"/>
            <a:ext cx="6984776" cy="39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/>
              <a:t>报销说明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 smtClean="0"/>
              <a:t>“</a:t>
            </a:r>
            <a:r>
              <a:rPr lang="zh-CN" altLang="zh-CN" sz="2400" dirty="0" smtClean="0"/>
              <a:t>低值易耗品信息系统</a:t>
            </a:r>
            <a:r>
              <a:rPr lang="zh-CN" altLang="en-US" sz="2400" dirty="0" smtClean="0"/>
              <a:t>”由购买人自行填写。</a:t>
            </a:r>
            <a:endParaRPr lang="en-US" altLang="zh-CN" sz="2400" dirty="0" smtClean="0"/>
          </a:p>
          <a:p>
            <a:pPr>
              <a:lnSpc>
                <a:spcPct val="125000"/>
              </a:lnSpc>
            </a:pPr>
            <a:endParaRPr lang="en-US" altLang="zh-CN" sz="2400" dirty="0" smtClean="0"/>
          </a:p>
          <a:p>
            <a:pPr>
              <a:lnSpc>
                <a:spcPct val="125000"/>
              </a:lnSpc>
            </a:pPr>
            <a:r>
              <a:rPr lang="zh-CN" altLang="en-US" sz="2400" b="1" dirty="0" smtClean="0"/>
              <a:t>教师科研经费报销</a:t>
            </a:r>
            <a:endParaRPr lang="en-US" altLang="zh-CN" sz="2400" b="1" dirty="0" smtClean="0"/>
          </a:p>
          <a:p>
            <a:pPr>
              <a:lnSpc>
                <a:spcPct val="125000"/>
              </a:lnSpc>
              <a:buNone/>
            </a:pPr>
            <a:r>
              <a:rPr lang="en-US" altLang="zh-CN" sz="2400" dirty="0" smtClean="0"/>
              <a:t>     </a:t>
            </a:r>
            <a:r>
              <a:rPr lang="zh-CN" altLang="en-US" sz="2400" dirty="0" smtClean="0"/>
              <a:t>“部门项目号”信息：</a:t>
            </a:r>
            <a:r>
              <a:rPr lang="en-US" altLang="zh-CN" sz="2400" dirty="0" smtClean="0"/>
              <a:t>01900-</a:t>
            </a:r>
            <a:r>
              <a:rPr lang="zh-CN" altLang="en-US" sz="2400" dirty="0" smtClean="0"/>
              <a:t>个人科研项目号。如：</a:t>
            </a:r>
            <a:r>
              <a:rPr lang="en-US" altLang="zh-CN" sz="2400" dirty="0" smtClean="0"/>
              <a:t>01900-110101001</a:t>
            </a:r>
          </a:p>
          <a:p>
            <a:pPr>
              <a:lnSpc>
                <a:spcPct val="125000"/>
              </a:lnSpc>
              <a:buNone/>
            </a:pPr>
            <a:endParaRPr lang="en-US" altLang="zh-CN" sz="2400" dirty="0" smtClean="0"/>
          </a:p>
          <a:p>
            <a:pPr>
              <a:lnSpc>
                <a:spcPct val="125000"/>
              </a:lnSpc>
            </a:pPr>
            <a:r>
              <a:rPr lang="zh-CN" altLang="en-US" sz="2400" b="1" dirty="0" smtClean="0"/>
              <a:t>院拨经费及学院公用经费</a:t>
            </a:r>
            <a:endParaRPr lang="en-US" altLang="zh-CN" sz="2400" b="1" dirty="0" smtClean="0"/>
          </a:p>
          <a:p>
            <a:pPr>
              <a:lnSpc>
                <a:spcPct val="125000"/>
              </a:lnSpc>
              <a:buNone/>
            </a:pPr>
            <a:r>
              <a:rPr lang="zh-CN" altLang="en-US" sz="2400" dirty="0" smtClean="0"/>
              <a:t>     填写“部门项目号”时，即时与魏昕联系，确认项目号。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/>
              <a:t>联系方式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Autofit/>
          </a:bodyPr>
          <a:lstStyle/>
          <a:p>
            <a:pPr>
              <a:lnSpc>
                <a:spcPct val="125000"/>
              </a:lnSpc>
              <a:buNone/>
            </a:pPr>
            <a:endParaRPr lang="en-US" altLang="zh-CN" sz="2400" b="1" dirty="0" smtClean="0"/>
          </a:p>
          <a:p>
            <a:pPr>
              <a:lnSpc>
                <a:spcPct val="125000"/>
              </a:lnSpc>
              <a:buNone/>
            </a:pPr>
            <a:r>
              <a:rPr lang="zh-CN" altLang="en-US" sz="2400" b="1" dirty="0" smtClean="0"/>
              <a:t>财务办公室：</a:t>
            </a:r>
            <a:r>
              <a:rPr lang="zh-CN" altLang="en-US" sz="2400" dirty="0" smtClean="0"/>
              <a:t>后主楼</a:t>
            </a:r>
            <a:r>
              <a:rPr lang="en-US" altLang="zh-CN" sz="2400" dirty="0" smtClean="0"/>
              <a:t>1403</a:t>
            </a:r>
          </a:p>
          <a:p>
            <a:pPr>
              <a:lnSpc>
                <a:spcPct val="125000"/>
              </a:lnSpc>
              <a:buNone/>
            </a:pPr>
            <a:r>
              <a:rPr lang="zh-CN" altLang="en-US" sz="2400" b="1" dirty="0" smtClean="0"/>
              <a:t>财务办公电话：</a:t>
            </a:r>
            <a:r>
              <a:rPr lang="en-US" altLang="zh-CN" sz="2400" dirty="0" smtClean="0"/>
              <a:t>58805114</a:t>
            </a:r>
          </a:p>
          <a:p>
            <a:pPr>
              <a:lnSpc>
                <a:spcPct val="125000"/>
              </a:lnSpc>
              <a:buNone/>
            </a:pPr>
            <a:endParaRPr lang="en-US" altLang="zh-CN" sz="2400" dirty="0" smtClean="0"/>
          </a:p>
          <a:p>
            <a:pPr>
              <a:lnSpc>
                <a:spcPct val="125000"/>
              </a:lnSpc>
              <a:buNone/>
            </a:pP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309</Words>
  <Application>Microsoft Office PowerPoint</Application>
  <PresentationFormat>全屏显示(4:3)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办公用品、专用材料等低值易耗品 报销说明</vt:lpstr>
      <vt:lpstr>相关通知文件及供应商名单</vt:lpstr>
      <vt:lpstr>文件解读</vt:lpstr>
      <vt:lpstr>文件解读</vt:lpstr>
      <vt:lpstr>报销说明</vt:lpstr>
      <vt:lpstr>报销说明</vt:lpstr>
      <vt:lpstr>报销说明</vt:lpstr>
      <vt:lpstr>联系方式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办公用品、专用材料等低值易耗品 报销说明</dc:title>
  <dc:creator>USER-</dc:creator>
  <cp:lastModifiedBy>hsy</cp:lastModifiedBy>
  <cp:revision>11</cp:revision>
  <dcterms:created xsi:type="dcterms:W3CDTF">2017-09-04T03:39:26Z</dcterms:created>
  <dcterms:modified xsi:type="dcterms:W3CDTF">2017-09-04T05:48:34Z</dcterms:modified>
</cp:coreProperties>
</file>